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3"/>
  </p:notesMasterIdLst>
  <p:sldIdLst>
    <p:sldId id="270" r:id="rId5"/>
    <p:sldId id="271" r:id="rId6"/>
    <p:sldId id="298" r:id="rId7"/>
    <p:sldId id="292" r:id="rId8"/>
    <p:sldId id="293" r:id="rId9"/>
    <p:sldId id="294" r:id="rId10"/>
    <p:sldId id="295" r:id="rId11"/>
    <p:sldId id="299" r:id="rId12"/>
    <p:sldId id="296" r:id="rId13"/>
    <p:sldId id="291" r:id="rId14"/>
    <p:sldId id="286" r:id="rId15"/>
    <p:sldId id="287" r:id="rId16"/>
    <p:sldId id="288" r:id="rId17"/>
    <p:sldId id="285" r:id="rId18"/>
    <p:sldId id="289" r:id="rId19"/>
    <p:sldId id="297" r:id="rId20"/>
    <p:sldId id="290" r:id="rId21"/>
    <p:sldId id="269" r:id="rId22"/>
  </p:sldIdLst>
  <p:sldSz cx="12192000" cy="6858000"/>
  <p:notesSz cx="6858000" cy="9144000"/>
  <p:embeddedFontLst>
    <p:embeddedFont>
      <p:font typeface="Montserrat Medium" panose="00000600000000000000" pitchFamily="2" charset="0"/>
      <p:regular r:id="rId24"/>
      <p:italic r:id="rId25"/>
    </p:embeddedFont>
    <p:embeddedFont>
      <p:font typeface="Montserrat SemiBold" panose="00000700000000000000" pitchFamily="2" charset="0"/>
      <p:bold r:id="rId26"/>
      <p:boldItalic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945A"/>
    <a:srgbClr val="245C4F"/>
    <a:srgbClr val="A42145"/>
    <a:srgbClr val="DEC9A2"/>
    <a:srgbClr val="404040"/>
    <a:srgbClr val="6E152E"/>
    <a:srgbClr val="691B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70"/>
    <p:restoredTop sz="86395"/>
  </p:normalViewPr>
  <p:slideViewPr>
    <p:cSldViewPr snapToGrid="0" snapToObjects="1">
      <p:cViewPr>
        <p:scale>
          <a:sx n="71" d="100"/>
          <a:sy n="71" d="100"/>
        </p:scale>
        <p:origin x="-768" y="-510"/>
      </p:cViewPr>
      <p:guideLst>
        <p:guide orient="horz" pos="2445"/>
        <p:guide pos="59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04/10/2021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2274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31901168-FEF9-924E-8853-9232535932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631315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2" name="Marcador de contenido 2">
            <a:extLst>
              <a:ext uri="{FF2B5EF4-FFF2-40B4-BE49-F238E27FC236}">
                <a16:creationId xmlns="" xmlns:a16="http://schemas.microsoft.com/office/drawing/2014/main" id="{32B3750D-6380-9D46-8C74-61632B62325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270884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cxnSp>
        <p:nvCxnSpPr>
          <p:cNvPr id="13" name="Conector recto 12">
            <a:extLst>
              <a:ext uri="{FF2B5EF4-FFF2-40B4-BE49-F238E27FC236}">
                <a16:creationId xmlns="" xmlns:a16="http://schemas.microsoft.com/office/drawing/2014/main" id="{F7D969CF-33B8-2E42-BA1B-8D19A4FC2066}"/>
              </a:ext>
            </a:extLst>
          </p:cNvPr>
          <p:cNvCxnSpPr/>
          <p:nvPr userDrawn="1"/>
        </p:nvCxnSpPr>
        <p:spPr>
          <a:xfrm>
            <a:off x="2006600" y="3048000"/>
            <a:ext cx="8178800" cy="0"/>
          </a:xfrm>
          <a:prstGeom prst="line">
            <a:avLst/>
          </a:prstGeom>
          <a:ln w="38100">
            <a:solidFill>
              <a:srgbClr val="DEC9A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05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2" y="2164079"/>
            <a:ext cx="4008846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2" y="2164079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04/10/2021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=""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3"/>
            <a:ext cx="4008846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A42145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902F6A71-34EE-B34B-AFA7-18487432D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04/10/2021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7A14938F-592E-C442-8304-19C2B2DCC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47B6C953-D0A6-0944-AF6E-40BEA205D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9">
            <a:extLst>
              <a:ext uri="{FF2B5EF4-FFF2-40B4-BE49-F238E27FC236}">
                <a16:creationId xmlns="" xmlns:a16="http://schemas.microsoft.com/office/drawing/2014/main" id="{E24DA103-E0A4-614B-B8A5-B5EC39AB2F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2639" y="2856183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11">
            <a:extLst>
              <a:ext uri="{FF2B5EF4-FFF2-40B4-BE49-F238E27FC236}">
                <a16:creationId xmlns="" xmlns:a16="http://schemas.microsoft.com/office/drawing/2014/main" id="{0372707F-ED60-CD4B-B079-83E5321898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92137" y="3876851"/>
            <a:ext cx="7119240" cy="658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1pPr>
            <a:lvl2pPr>
              <a:defRPr sz="2800">
                <a:solidFill>
                  <a:schemeClr val="bg1"/>
                </a:solidFill>
                <a:latin typeface="Montserrat Medium" panose="00000600000000000000" pitchFamily="2" charset="0"/>
              </a:defRPr>
            </a:lvl2pPr>
            <a:lvl3pPr>
              <a:defRPr sz="2400">
                <a:solidFill>
                  <a:schemeClr val="bg1"/>
                </a:solidFill>
                <a:latin typeface="Montserrat Medium" panose="00000600000000000000" pitchFamily="2" charset="0"/>
              </a:defRPr>
            </a:lvl3pPr>
            <a:lvl4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4pPr>
            <a:lvl5pPr>
              <a:defRPr sz="2000">
                <a:solidFill>
                  <a:schemeClr val="bg1"/>
                </a:solidFill>
                <a:latin typeface="Montserrat Medium" panose="000006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5446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04/10/2021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aplicativosweb-die.imss.gob.mx/recursos/COVID-19/Limpieza_desinfeccion_pacientes_COVID-19.mp4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CE3D816-0452-AE43-995F-82FF19009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595891"/>
            <a:ext cx="11465560" cy="1325563"/>
          </a:xfrm>
        </p:spPr>
        <p:txBody>
          <a:bodyPr/>
          <a:lstStyle/>
          <a:p>
            <a:r>
              <a:rPr lang="es-MX" sz="3600" dirty="0"/>
              <a:t> PLAN EMERGENTE DE CAPACITACION  PARA MEJORA DE PROCESOS </a:t>
            </a:r>
            <a:r>
              <a:rPr lang="es-MX" sz="3600" dirty="0" smtClean="0"/>
              <a:t>ASISTENCIALES</a:t>
            </a:r>
            <a:br>
              <a:rPr lang="es-MX" sz="3600" dirty="0" smtClean="0"/>
            </a:br>
            <a:r>
              <a:rPr lang="es-MX" sz="3600" dirty="0" smtClean="0"/>
              <a:t> </a:t>
            </a:r>
            <a:r>
              <a:rPr lang="es-MX" sz="2400" dirty="0"/>
              <a:t>RETO DE 120 DÍAS </a:t>
            </a:r>
            <a:r>
              <a:rPr lang="es-MX" sz="2400" dirty="0" smtClean="0"/>
              <a:t>  </a:t>
            </a:r>
            <a:br>
              <a:rPr lang="es-MX" sz="2400" dirty="0" smtClean="0"/>
            </a:br>
            <a:r>
              <a:rPr lang="es-MX" sz="2400" dirty="0" smtClean="0"/>
              <a:t/>
            </a:r>
            <a:br>
              <a:rPr lang="es-MX" sz="2400" dirty="0" smtClean="0"/>
            </a:br>
            <a:r>
              <a:rPr lang="es-MX" sz="3600" dirty="0" smtClean="0"/>
              <a:t>HGZ89 </a:t>
            </a:r>
            <a:r>
              <a:rPr lang="es-MX" sz="3600" dirty="0"/>
              <a:t>“Chapultepec” </a:t>
            </a:r>
            <a:endParaRPr lang="es-MX" sz="36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3AFBE54E-50F5-5D42-993F-3FC0B29C4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s-MX" sz="3600" dirty="0"/>
              <a:t>Uso de antisépticos, desinfección y esterilización de dispositivos médicos, materiales y equipos de </a:t>
            </a:r>
            <a:r>
              <a:rPr lang="es-MX" sz="3600" dirty="0" err="1"/>
              <a:t>reuso</a:t>
            </a:r>
            <a:r>
              <a:rPr lang="es-MX" sz="3600" dirty="0"/>
              <a:t>. </a:t>
            </a:r>
            <a:endParaRPr lang="es-MX" sz="3600" dirty="0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FFE0F850-2B40-C744-98D5-C22A2ADC8B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Google Shape;35;p8" descr="LOGO IMSS VERDE-02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470" y="4384793"/>
            <a:ext cx="1297059" cy="152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422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Políticas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Montserrat"/>
              </a:rPr>
              <a:t>Políticas para el uso de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antisépticos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Actualizar el procedimiento técnico administrativo para el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manejo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y dispensación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las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soluciones antisépticas con apego a la evidencia científica vigente, en el que se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considere al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menos los siguientes aspectos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: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7360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Recomendaciones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Montserrat"/>
              </a:rPr>
              <a:t>a) Los antisépticos recomendados para la asepsia de la piel son:</a:t>
            </a: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 </a:t>
            </a: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-Alcohol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etílico o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isopropílico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al 70%</a:t>
            </a: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 -</a:t>
            </a:r>
            <a:r>
              <a:rPr lang="es-MX" dirty="0" err="1" smtClean="0">
                <a:solidFill>
                  <a:srgbClr val="000000"/>
                </a:solidFill>
                <a:latin typeface="Montserrat"/>
              </a:rPr>
              <a:t>Iodopovidona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al 10%</a:t>
            </a: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 -Alcohol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etílico o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isopropílico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al 70% con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gluconato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de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clorhexidina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al 2%.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Estas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soluciones antimicrobianas pueden ser utilizadas como agentes simples 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en combinación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. 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347" y="2630278"/>
            <a:ext cx="3210672" cy="2963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02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Recomendaciones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b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) En niños recién nacidos (menores de 1.5kg), el antiséptico de elección es el alcohol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al  70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%. </a:t>
            </a:r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Queda </a:t>
            </a:r>
            <a:r>
              <a:rPr lang="es-MX" b="1" dirty="0">
                <a:solidFill>
                  <a:srgbClr val="000000"/>
                </a:solidFill>
                <a:latin typeface="Montserrat"/>
              </a:rPr>
              <a:t>prohibido el uso de soluciones iodadas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por su potencial efecto </a:t>
            </a:r>
            <a:r>
              <a:rPr lang="es-MX" dirty="0" err="1" smtClean="0">
                <a:solidFill>
                  <a:srgbClr val="000000"/>
                </a:solidFill>
                <a:latin typeface="Montserrat"/>
              </a:rPr>
              <a:t>deletereo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la función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tiroidea.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43"/>
          <a:stretch/>
        </p:blipFill>
        <p:spPr bwMode="auto">
          <a:xfrm>
            <a:off x="8551703" y="2543094"/>
            <a:ext cx="3400355" cy="3231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44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Recomendaciones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509992"/>
            <a:ext cx="7050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c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) Se recomiendan establecer políticas y procedimientos para el buen manejo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antisépticos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(ej. dosis unitarias o procedimientos para evitar su contaminación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y colonización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2329" y="2790264"/>
            <a:ext cx="3064413" cy="2828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80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Desinfección y Esterilización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Políticas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66337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Políticas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para el uso de desinfectantes y del proceso de esterilización de material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y equipo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Actualizar el procedimiento técnico administrativo para la desinfección y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esterilización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material y equipo con apego a la evidencia científica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vigente.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9" r="34109"/>
          <a:stretch/>
        </p:blipFill>
        <p:spPr bwMode="auto">
          <a:xfrm flipH="1">
            <a:off x="7912240" y="1892526"/>
            <a:ext cx="3894566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8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Limpieza y Desinfección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Políticas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Políticas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y Procedimientos de Limpieza y Desinfección de Superficies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Ambientales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Actualizar el procedimiento técnico administrativo para la limpieza y desinfección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superficies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ambientales. </a:t>
            </a:r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Este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procedimiento deberá de ser acompañado de un programa</a:t>
            </a: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actualizado de capacitación para el personal de limpieza así como vigilar el apego al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mismo.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2240056"/>
            <a:ext cx="43815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4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Limpieza y Desinfección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0983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Video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8" name="16 Rectángulo"/>
          <p:cNvSpPr/>
          <p:nvPr/>
        </p:nvSpPr>
        <p:spPr>
          <a:xfrm>
            <a:off x="9226274" y="2570169"/>
            <a:ext cx="2831146" cy="21766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9" name="Rectangle 1"/>
          <p:cNvSpPr/>
          <p:nvPr/>
        </p:nvSpPr>
        <p:spPr>
          <a:xfrm>
            <a:off x="9603245" y="2983783"/>
            <a:ext cx="20772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2800"/>
            </a:pPr>
            <a:r>
              <a:rPr lang="es-MX" dirty="0" smtClean="0">
                <a:solidFill>
                  <a:srgbClr val="235B4E"/>
                </a:solidFill>
                <a:latin typeface="Montserrat SemiBold"/>
                <a:ea typeface="Montserrat SemiBold"/>
                <a:cs typeface="Montserrat SemiBold"/>
                <a:sym typeface="Montserrat SemiBold"/>
                <a:hlinkClick r:id="rId6"/>
              </a:rPr>
              <a:t>Video en Repositorio Multimedia  IMSS</a:t>
            </a:r>
            <a:endParaRPr lang="es-MX" sz="1800" dirty="0">
              <a:solidFill>
                <a:srgbClr val="235B4E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7368568"/>
              </p:ext>
            </p:extLst>
          </p:nvPr>
        </p:nvGraphicFramePr>
        <p:xfrm>
          <a:off x="2595563" y="3240088"/>
          <a:ext cx="4106862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name="Objeto empaquetador del shell" showAsIcon="1" r:id="rId7" imgW="4106160" imgH="685440" progId="Package">
                  <p:embed/>
                </p:oleObj>
              </mc:Choice>
              <mc:Fallback>
                <p:oleObj name="Objeto empaquetador del shell" showAsIcon="1" r:id="rId7" imgW="4106160" imgH="6854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595563" y="3240088"/>
                        <a:ext cx="4106862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9267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Referencia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1710802" y="1209374"/>
            <a:ext cx="269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Montserrat"/>
              </a:rPr>
              <a:t>MANUAL PARA LA IMPLEMENTACIÓN DE LOS PAQUETES DE ACCIONES PARA PREVENIR Y VIGILAR LAS INFECCIONES ASOCIADAS A LA ATENCIÓN DE LA SALUD (IAAS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)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Lineamiento para Limpieza y Desinfección en Unidades Médicas (Junio 2021)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Antisépticos Línea de Acción 9 MIPRIN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074985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1">
            <a:extLst>
              <a:ext uri="{FF2B5EF4-FFF2-40B4-BE49-F238E27FC236}">
                <a16:creationId xmlns="" xmlns:a16="http://schemas.microsoft.com/office/drawing/2014/main" id="{EB2D943A-B99B-A940-9C9B-4981D70C8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396" y="2885880"/>
            <a:ext cx="10126721" cy="561931"/>
          </a:xfrm>
        </p:spPr>
        <p:txBody>
          <a:bodyPr>
            <a:normAutofit fontScale="92500" lnSpcReduction="10000"/>
          </a:bodyPr>
          <a:lstStyle/>
          <a:p>
            <a:r>
              <a:rPr lang="es-MX" dirty="0"/>
              <a:t>¡GRACIAS!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E2650F48-93C2-1F4A-913E-D11FF03997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2439" y="3839844"/>
            <a:ext cx="2546524" cy="2857286"/>
          </a:xfrm>
          <a:prstGeom prst="rect">
            <a:avLst/>
          </a:prstGeom>
        </p:spPr>
      </p:pic>
      <p:pic>
        <p:nvPicPr>
          <p:cNvPr id="7" name="Google Shape;35;p8" descr="LOGO IMSS VERDE-02.png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7470" y="4225100"/>
            <a:ext cx="1297059" cy="1521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722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Introducción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21595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Definiciones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61543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b="1" dirty="0">
                <a:solidFill>
                  <a:srgbClr val="000000"/>
                </a:solidFill>
                <a:latin typeface="Montserrat"/>
              </a:rPr>
              <a:t>• Limpieza</a:t>
            </a:r>
            <a:r>
              <a:rPr lang="es-MX" sz="1600" dirty="0">
                <a:solidFill>
                  <a:srgbClr val="000000"/>
                </a:solidFill>
                <a:latin typeface="Montserrat"/>
              </a:rPr>
              <a:t>: es la eliminación por acción mecánica, con o sin uso de detergentes, de la materia orgánica y suciedad de superficies, objetos o ambiente. El agente básico para este proceso es el detergente.</a:t>
            </a:r>
          </a:p>
          <a:p>
            <a:endParaRPr lang="es-MX" sz="1600" dirty="0">
              <a:solidFill>
                <a:srgbClr val="000000"/>
              </a:solidFill>
              <a:latin typeface="Montserrat"/>
            </a:endParaRPr>
          </a:p>
          <a:p>
            <a:r>
              <a:rPr lang="es-MX" sz="1600" dirty="0">
                <a:solidFill>
                  <a:srgbClr val="000000"/>
                </a:solidFill>
                <a:latin typeface="Montserrat"/>
              </a:rPr>
              <a:t>• </a:t>
            </a:r>
            <a:r>
              <a:rPr lang="es-MX" sz="1600" b="1" dirty="0">
                <a:solidFill>
                  <a:srgbClr val="000000"/>
                </a:solidFill>
                <a:latin typeface="Montserrat"/>
              </a:rPr>
              <a:t>Desinfección</a:t>
            </a:r>
            <a:r>
              <a:rPr lang="es-MX" sz="1600" dirty="0">
                <a:solidFill>
                  <a:srgbClr val="000000"/>
                </a:solidFill>
                <a:latin typeface="Montserrat"/>
              </a:rPr>
              <a:t>: es la destrucción de microorganismos en objetos inanimados, que asegura la eliminación de las formas vegetativa pero no la eliminación de esporas bacterianas.</a:t>
            </a:r>
          </a:p>
          <a:p>
            <a:endParaRPr lang="es-MX" sz="1600" dirty="0">
              <a:solidFill>
                <a:srgbClr val="000000"/>
              </a:solidFill>
              <a:latin typeface="Montserrat"/>
            </a:endParaRPr>
          </a:p>
          <a:p>
            <a:r>
              <a:rPr lang="es-MX" sz="1600" dirty="0">
                <a:solidFill>
                  <a:srgbClr val="000000"/>
                </a:solidFill>
                <a:latin typeface="Montserrat"/>
              </a:rPr>
              <a:t>• </a:t>
            </a:r>
            <a:r>
              <a:rPr lang="es-MX" sz="1600" b="1" dirty="0">
                <a:solidFill>
                  <a:srgbClr val="000000"/>
                </a:solidFill>
                <a:latin typeface="Montserrat"/>
              </a:rPr>
              <a:t>Desinfectante</a:t>
            </a:r>
            <a:r>
              <a:rPr lang="es-MX" sz="1600" dirty="0">
                <a:solidFill>
                  <a:srgbClr val="000000"/>
                </a:solidFill>
                <a:latin typeface="Montserrat"/>
              </a:rPr>
              <a:t>: agente químico utilizado en el proceso de desinfección de objetos, superficies y ambiente.</a:t>
            </a:r>
          </a:p>
          <a:p>
            <a:endParaRPr lang="es-MX" sz="1600" dirty="0">
              <a:solidFill>
                <a:srgbClr val="000000"/>
              </a:solidFill>
              <a:latin typeface="Montserrat"/>
            </a:endParaRPr>
          </a:p>
          <a:p>
            <a:r>
              <a:rPr lang="es-MX" sz="1600" dirty="0">
                <a:solidFill>
                  <a:srgbClr val="000000"/>
                </a:solidFill>
                <a:latin typeface="Montserrat"/>
              </a:rPr>
              <a:t>• </a:t>
            </a:r>
            <a:r>
              <a:rPr lang="es-MX" sz="1600" b="1" dirty="0">
                <a:solidFill>
                  <a:srgbClr val="000000"/>
                </a:solidFill>
                <a:latin typeface="Montserrat"/>
              </a:rPr>
              <a:t>Antiséptico</a:t>
            </a:r>
            <a:r>
              <a:rPr lang="es-MX" sz="1600" dirty="0">
                <a:solidFill>
                  <a:srgbClr val="000000"/>
                </a:solidFill>
                <a:latin typeface="Montserrat"/>
              </a:rPr>
              <a:t>: agente químico utilizado en el control de microorganismos de la piel u otro tejido vivo, sin afectar sensiblemente a estos mismos.</a:t>
            </a:r>
          </a:p>
          <a:p>
            <a:endParaRPr lang="es-MX" sz="1600" dirty="0">
              <a:solidFill>
                <a:srgbClr val="000000"/>
              </a:solidFill>
              <a:latin typeface="Montserrat"/>
            </a:endParaRPr>
          </a:p>
          <a:p>
            <a:r>
              <a:rPr lang="es-MX" sz="1600" dirty="0">
                <a:solidFill>
                  <a:srgbClr val="000000"/>
                </a:solidFill>
                <a:latin typeface="Montserrat"/>
              </a:rPr>
              <a:t>• </a:t>
            </a:r>
            <a:r>
              <a:rPr lang="es-MX" sz="1600" b="1" dirty="0">
                <a:solidFill>
                  <a:srgbClr val="000000"/>
                </a:solidFill>
                <a:latin typeface="Montserrat"/>
              </a:rPr>
              <a:t>Esterilización</a:t>
            </a:r>
            <a:r>
              <a:rPr lang="es-MX" sz="1600" dirty="0">
                <a:solidFill>
                  <a:srgbClr val="000000"/>
                </a:solidFill>
                <a:latin typeface="Montserrat"/>
              </a:rPr>
              <a:t>: es la eliminación completa de toda forma de vida microbiana que puede obtenerse a través del uso de métodos químicos o físicos.</a:t>
            </a:r>
            <a:endParaRPr lang="es-MX" sz="1600" dirty="0" smtClean="0">
              <a:solidFill>
                <a:srgbClr val="000000"/>
              </a:solidFill>
              <a:latin typeface="Montserrat"/>
            </a:endParaRPr>
          </a:p>
          <a:p>
            <a:endParaRPr lang="es-MX" sz="1600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027" y="2640947"/>
            <a:ext cx="2618893" cy="332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88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6113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Políticas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Montserrat"/>
              </a:rPr>
              <a:t>Una de las estrategias para la prevención y reducción de las infecciones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asociadas con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la atención de la salud, (IAAS) es el uso adecuado de antisépticos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Sustancias  más utilizadas: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 smtClean="0">
                <a:solidFill>
                  <a:srgbClr val="000000"/>
                </a:solidFill>
                <a:latin typeface="Montserrat"/>
              </a:rPr>
              <a:t>Iodopovidona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 solución</a:t>
            </a:r>
            <a:endParaRPr lang="es-MX" dirty="0">
              <a:solidFill>
                <a:srgbClr val="000000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err="1" smtClean="0">
                <a:solidFill>
                  <a:srgbClr val="000000"/>
                </a:solidFill>
                <a:latin typeface="Montserrat"/>
              </a:rPr>
              <a:t>Iodopovidona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 espuma</a:t>
            </a:r>
            <a:endParaRPr lang="es-MX" dirty="0">
              <a:solidFill>
                <a:srgbClr val="000000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solidFill>
                  <a:srgbClr val="000000"/>
                </a:solidFill>
                <a:latin typeface="Montserrat"/>
              </a:rPr>
              <a:t>Alcohol desnaturalizado</a:t>
            </a:r>
            <a:endParaRPr lang="es-MX" dirty="0">
              <a:solidFill>
                <a:srgbClr val="000000"/>
              </a:solidFill>
              <a:latin typeface="Montserra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solidFill>
                  <a:srgbClr val="000000"/>
                </a:solidFill>
                <a:latin typeface="Montserrat"/>
              </a:rPr>
              <a:t>Jabón líquido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para lavado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piel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94984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26084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Acciones  </a:t>
            </a:r>
            <a:r>
              <a:rPr lang="es-MX" sz="2400" dirty="0" err="1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CEyE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Montserrat"/>
              </a:rPr>
              <a:t>Para homogenizar el uso adecuado en todas las clínicas y centros de salud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institucionales  se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aplicarán las siguientes acciones de la </a:t>
            </a:r>
            <a:r>
              <a:rPr lang="es-MX" dirty="0" err="1" smtClean="0">
                <a:solidFill>
                  <a:srgbClr val="000000"/>
                </a:solidFill>
                <a:latin typeface="Montserrat"/>
              </a:rPr>
              <a:t>CEyE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 (</a:t>
            </a:r>
            <a:r>
              <a:rPr lang="es-MX" b="1" dirty="0" smtClean="0">
                <a:solidFill>
                  <a:srgbClr val="000000"/>
                </a:solidFill>
                <a:latin typeface="Montserrat"/>
              </a:rPr>
              <a:t>C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entral de </a:t>
            </a:r>
            <a:r>
              <a:rPr lang="es-MX" b="1" dirty="0" smtClean="0">
                <a:solidFill>
                  <a:srgbClr val="000000"/>
                </a:solidFill>
                <a:latin typeface="Montserrat"/>
              </a:rPr>
              <a:t>E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quipos </a:t>
            </a:r>
            <a:r>
              <a:rPr lang="es-MX" b="1" dirty="0" smtClean="0">
                <a:solidFill>
                  <a:srgbClr val="000000"/>
                </a:solidFill>
                <a:latin typeface="Montserrat"/>
              </a:rPr>
              <a:t>y E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sterilización):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Habilitar un área física, preferentemente cerrada, para el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trasvasado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antisépticos que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esté dentro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del área de preparación y alejada del área de lavado y desinfección.</a:t>
            </a: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Capacitar al personal para que el trasvasado se realice con técnica aséptica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Esterilizar frascos y tapas de rosca, así como el instrumental quirúrgico. Se sugiere no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empaquetar cada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frasco de manera individual, pueden realizarse paquetes con 10 frascos sin tapa,</a:t>
            </a: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de manera que se favorezca la esterilización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0"/>
          <a:stretch/>
        </p:blipFill>
        <p:spPr bwMode="auto">
          <a:xfrm>
            <a:off x="8684739" y="2399341"/>
            <a:ext cx="3121181" cy="3914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95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641864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Realizar el trasvasado de antisépticos en un solo turno para evitar manipulaciones innecesarias.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Ejecutar higiene de manos antes de realizar el trasvasado.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Lavar los galones que contienen el antiséptico para retirar el polvo o la suciedad, antes de iniciar el trasvasado.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Utilizar llaves, columpios u otros aditamentos para el trasvasado de alcohol que faciliten el manejo de los bidones de 20 litros.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553" y="2276386"/>
            <a:ext cx="4733365" cy="355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635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7364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Realizar el envasado del antiséptico mediante técnica aséptica y utilizando bata y guantes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látex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estériles, gorro y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cubrebocas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(que deberá cubrir nariz y boca) desechable, lentes 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gafas protectoras.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Desinfectar la mesa de trabajo y cubrirla con los campos estériles necesarios a fin de lograr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una superficie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segura para el trasvasado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685240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4675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Cerrar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inmediatamente el frasco después de verter el antiséptico y etiquetarlo con los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siguientes datos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: </a:t>
            </a:r>
            <a:r>
              <a:rPr lang="es-MX" b="1" dirty="0">
                <a:solidFill>
                  <a:srgbClr val="000000"/>
                </a:solidFill>
                <a:latin typeface="Montserrat"/>
              </a:rPr>
              <a:t>nombre del antiséptico, fecha de preparación, nombre de la persona que preparó </a:t>
            </a:r>
            <a:r>
              <a:rPr lang="es-MX" b="1" dirty="0" smtClean="0">
                <a:solidFill>
                  <a:srgbClr val="000000"/>
                </a:solidFill>
                <a:latin typeface="Montserrat"/>
              </a:rPr>
              <a:t>y fecha </a:t>
            </a:r>
            <a:r>
              <a:rPr lang="es-MX" b="1" dirty="0">
                <a:solidFill>
                  <a:srgbClr val="000000"/>
                </a:solidFill>
                <a:latin typeface="Montserrat"/>
              </a:rPr>
              <a:t>de caducidad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(30 días posteriores a la preparación).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Colocar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cinta testigo que cruce la tapa del frasco a modo de sello de seguridad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Trasladar los frascos ya procesados con antiséptico a un área limpia, fresca, seca y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protegida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la luz natural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3" t="8274" r="20566" b="10157"/>
          <a:stretch/>
        </p:blipFill>
        <p:spPr bwMode="auto">
          <a:xfrm>
            <a:off x="8431305" y="2272552"/>
            <a:ext cx="3240144" cy="3496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2563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79695" y="2066239"/>
            <a:ext cx="7467517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Los frascos que ya han sido abiertos,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deben de estar debidamente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tapados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, contienen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en la etiqueta, la fecha de apertura y la fecha de caducidad por uso,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esta última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será 24 horas posteriores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 smtClean="0">
              <a:solidFill>
                <a:srgbClr val="000000"/>
              </a:solidFill>
              <a:latin typeface="Montserrat"/>
            </a:endParaRP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Las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torundas alcoholadas se preparan por turno en contenedores con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capacidad de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100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ó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 250 ml, previo lavado de los mismos con agua y jabón y se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encuentran cerrados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334" y="2411550"/>
            <a:ext cx="210502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248" y="4677380"/>
            <a:ext cx="24765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427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04E6BBF-D92F-BF4D-82FA-21DF44F0DD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69926" y="371650"/>
            <a:ext cx="736880" cy="858344"/>
          </a:xfrm>
          <a:prstGeom prst="rect">
            <a:avLst/>
          </a:prstGeom>
        </p:spPr>
      </p:pic>
      <p:pic>
        <p:nvPicPr>
          <p:cNvPr id="11" name="Google Shape;138;p2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93094" y="487659"/>
            <a:ext cx="497507" cy="62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ítulo 1">
            <a:extLst>
              <a:ext uri="{FF2B5EF4-FFF2-40B4-BE49-F238E27FC236}">
                <a16:creationId xmlns="" xmlns:a16="http://schemas.microsoft.com/office/drawing/2014/main" id="{3FF8B389-081E-A241-9DC9-5F64D5E73FB3}"/>
              </a:ext>
            </a:extLst>
          </p:cNvPr>
          <p:cNvSpPr txBox="1">
            <a:spLocks/>
          </p:cNvSpPr>
          <p:nvPr/>
        </p:nvSpPr>
        <p:spPr>
          <a:xfrm>
            <a:off x="381000" y="550227"/>
            <a:ext cx="11424920" cy="6797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dirty="0" smtClean="0">
                <a:solidFill>
                  <a:srgbClr val="245C4F"/>
                </a:solidFill>
                <a:latin typeface="Montserrat SemiBold"/>
                <a:cs typeface="Montserrat SemiBold"/>
                <a:sym typeface="Montserrat"/>
              </a:rPr>
              <a:t>Antisépticos</a:t>
            </a:r>
            <a:endParaRPr lang="es-MX" dirty="0">
              <a:solidFill>
                <a:srgbClr val="245C4F"/>
              </a:solidFill>
              <a:latin typeface="Montserrat SemiBold"/>
              <a:cs typeface="Montserrat SemiBold"/>
            </a:endParaRPr>
          </a:p>
        </p:txBody>
      </p:sp>
      <p:sp>
        <p:nvSpPr>
          <p:cNvPr id="15" name="Rectangle 2"/>
          <p:cNvSpPr/>
          <p:nvPr/>
        </p:nvSpPr>
        <p:spPr>
          <a:xfrm>
            <a:off x="479695" y="1209374"/>
            <a:ext cx="170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ts val="2200"/>
            </a:pPr>
            <a:r>
              <a:rPr lang="es-MX" sz="2400" dirty="0" smtClean="0">
                <a:solidFill>
                  <a:srgbClr val="BC945A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Acciones </a:t>
            </a:r>
            <a:endParaRPr lang="es-MX" sz="2400" dirty="0">
              <a:solidFill>
                <a:srgbClr val="BC945A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81000" y="2619746"/>
            <a:ext cx="680861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 smtClean="0">
                <a:solidFill>
                  <a:srgbClr val="000000"/>
                </a:solidFill>
                <a:latin typeface="Montserrat"/>
              </a:rPr>
              <a:t>Distribuir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a través de canje y registrar en bitácora los frascos surtidos por servicios como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Control Interno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de la </a:t>
            </a:r>
            <a:r>
              <a:rPr lang="es-MX" dirty="0" err="1">
                <a:solidFill>
                  <a:srgbClr val="000000"/>
                </a:solidFill>
                <a:latin typeface="Montserrat"/>
              </a:rPr>
              <a:t>CEyE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.</a:t>
            </a:r>
          </a:p>
          <a:p>
            <a:endParaRPr lang="es-MX" dirty="0">
              <a:solidFill>
                <a:srgbClr val="000000"/>
              </a:solidFill>
              <a:latin typeface="Montserrat"/>
            </a:endParaRPr>
          </a:p>
          <a:p>
            <a:r>
              <a:rPr lang="es-MX" dirty="0">
                <a:solidFill>
                  <a:srgbClr val="000000"/>
                </a:solidFill>
                <a:latin typeface="Montserrat"/>
              </a:rPr>
              <a:t>Notificar al personal de Enfermería (jefa o jefe de piso) sobre los envases rotos o deteriorados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, ya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que debe existir una reserva previamente calculada que permita cubrir las necesidades </a:t>
            </a:r>
            <a:r>
              <a:rPr lang="es-MX" dirty="0" smtClean="0">
                <a:solidFill>
                  <a:srgbClr val="000000"/>
                </a:solidFill>
                <a:latin typeface="Montserrat"/>
              </a:rPr>
              <a:t>de los </a:t>
            </a:r>
            <a:r>
              <a:rPr lang="es-MX" dirty="0">
                <a:solidFill>
                  <a:srgbClr val="000000"/>
                </a:solidFill>
                <a:latin typeface="Montserrat"/>
              </a:rPr>
              <a:t>servicios.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582" y="2066239"/>
            <a:ext cx="3692338" cy="36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96465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FD03E494956F4E9A1D342D76580B0A" ma:contentTypeVersion="1" ma:contentTypeDescription="Crear nuevo documento." ma:contentTypeScope="" ma:versionID="3d3e1c2ac676938f0249d38581db97c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a58ab6bdef439119b64b6b50b7c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00B569-9A66-4994-8D78-2CBCC075661C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purl.org/dc/elements/1.1/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E2C4E356-2B19-4DF5-A8FE-3582A7FAE12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8C651B2-F31E-4D05-8D4F-556AAA61290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2901</TotalTime>
  <Words>1008</Words>
  <Application>Microsoft Office PowerPoint</Application>
  <PresentationFormat>Personalizado</PresentationFormat>
  <Paragraphs>133</Paragraphs>
  <Slides>18</Slides>
  <Notes>16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Montserrat Medium</vt:lpstr>
      <vt:lpstr>Montserrat SemiBold</vt:lpstr>
      <vt:lpstr>Montserrat</vt:lpstr>
      <vt:lpstr>Calibri</vt:lpstr>
      <vt:lpstr>Tema de Office</vt:lpstr>
      <vt:lpstr>Paquete</vt:lpstr>
      <vt:lpstr> PLAN EMERGENTE DE CAPACITACION  PARA MEJORA DE PROCESOS ASISTENCIALES  RETO DE 120 DÍAS     HGZ89 “Chapultepec”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Soporte1</cp:lastModifiedBy>
  <cp:revision>79</cp:revision>
  <dcterms:created xsi:type="dcterms:W3CDTF">2018-12-04T03:27:02Z</dcterms:created>
  <dcterms:modified xsi:type="dcterms:W3CDTF">2021-10-05T14:59:42Z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0x01010046FD03E494956F4E9A1D342D76580B0A</vt:lpwstr>
  </property>
</Properties>
</file>